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80" d="100"/>
          <a:sy n="180" d="100"/>
        </p:scale>
        <p:origin x="-7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39D729-A6D1-0B44-A220-1CCBE0D5042E}" type="datetimeFigureOut">
              <a:rPr lang="en-US" smtClean="0"/>
              <a:t>1/16/18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D94022-662A-D14B-9030-70A54960B4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002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8E096-0513-BA4E-98EE-BA5CFB31D597}" type="datetimeFigureOut">
              <a:rPr lang="en-US" smtClean="0"/>
              <a:t>1/16/18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5A83C6-F049-E94E-ADA8-4B3607669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41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We want to encourage teams to have conversations long before they start working on a story – during backlog refinement and sprint planning. They should be having conversations while they’re working on the story – here’s what I have so far; is this correct? Am I on the right path? And they should be having conversations when they’re done with the story – here’s what I completed; is this correct? Do you accept the work?</a:t>
            </a:r>
          </a:p>
          <a:p>
            <a:r>
              <a:rPr lang="en-US" dirty="0" smtClean="0"/>
              <a:t> The conversation is largely verbal, but can be supplemented with documents. The best supplements are examples; the best examples are executable, We call these examples confirmation.</a:t>
            </a:r>
          </a:p>
          <a:p>
            <a:endParaRPr lang="en-US" dirty="0" smtClean="0"/>
          </a:p>
          <a:p>
            <a:r>
              <a:rPr lang="en-US" dirty="0" smtClean="0"/>
              <a:t>how did the team know they were done with the story? What should the software do when we were done?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5A83C6-F049-E94E-ADA8-4B360766966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52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4473-8075-4347-864B-9FEAECAB66E5}" type="datetime1">
              <a:rPr lang="en-US" smtClean="0"/>
              <a:t>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8171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C5A99-F2A7-7246-BA57-1AB1123C11E9}" type="datetime1">
              <a:rPr lang="en-US" smtClean="0"/>
              <a:t>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344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1E5D-1FC4-7F45-B9CB-A6E753307FE6}" type="datetime1">
              <a:rPr lang="en-US" smtClean="0"/>
              <a:t>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538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5DA36-CA04-144B-AD5C-04BFA7740869}" type="datetime1">
              <a:rPr lang="en-US" smtClean="0"/>
              <a:t>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625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DC6E0-506F-6B42-B3EC-872E349E7419}" type="datetime1">
              <a:rPr lang="en-US" smtClean="0"/>
              <a:t>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864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6C808-0A4B-6048-87BA-D9012F0D3B82}" type="datetime1">
              <a:rPr lang="en-US" smtClean="0"/>
              <a:t>1/16/18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51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FB84F-3D76-B04D-8712-B8E733E8E3C2}" type="datetime1">
              <a:rPr lang="en-US" smtClean="0"/>
              <a:t>1/16/18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60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E86B9-125F-8049-A90C-E6EEEF913E39}" type="datetime1">
              <a:rPr lang="en-US" smtClean="0"/>
              <a:t>1/16/18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183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1C48-2080-5C4E-AA5B-82EED4B8093F}" type="datetime1">
              <a:rPr lang="en-US" smtClean="0"/>
              <a:t>1/16/18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994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AE270-74DD-B841-A3A8-13FA6356A5DA}" type="datetime1">
              <a:rPr lang="en-US" smtClean="0"/>
              <a:t>1/16/18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3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43BE-7BB2-8847-822D-52C97FABAF95}" type="datetime1">
              <a:rPr lang="en-US" smtClean="0"/>
              <a:t>1/16/18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10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ckwell"/>
                <a:cs typeface="Rockwell"/>
              </a:defRPr>
            </a:lvl1pPr>
          </a:lstStyle>
          <a:p>
            <a:fld id="{AE264810-DD5F-3F49-AF68-28F955E24030}" type="datetime1">
              <a:rPr lang="en-US" smtClean="0"/>
              <a:t>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ckwell"/>
                <a:cs typeface="Rockwell"/>
              </a:defRPr>
            </a:lvl1pPr>
          </a:lstStyle>
          <a:p>
            <a:r>
              <a:rPr lang="en-US" dirty="0" smtClean="0"/>
              <a:t>17-356: Software for Startups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ckwell"/>
                <a:cs typeface="Rockwell"/>
              </a:defRPr>
            </a:lvl1pPr>
          </a:lstStyle>
          <a:p>
            <a:fld id="{86DF1D1D-B85B-F744-B54C-94644B1D1ED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CMU_wordmark_1500px-min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97" y="6430477"/>
            <a:ext cx="3114296" cy="29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357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/>
          <a:ea typeface="+mj-ea"/>
          <a:cs typeface="Rockwel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ockwell"/>
          <a:ea typeface="+mn-ea"/>
          <a:cs typeface="Rockwel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Rockwell"/>
          <a:ea typeface="+mn-ea"/>
          <a:cs typeface="Rockwel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ckwell"/>
          <a:ea typeface="+mn-ea"/>
          <a:cs typeface="Rockwel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Rockwell"/>
          <a:ea typeface="+mn-ea"/>
          <a:cs typeface="Rockwel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Rockwell"/>
          <a:ea typeface="+mn-ea"/>
          <a:cs typeface="Rockwel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afsoona@cs.cmu.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Recitation 1: User Stories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January 16, 2018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241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try it</a:t>
            </a:r>
            <a:endParaRPr lang="en-US" dirty="0"/>
          </a:p>
        </p:txBody>
      </p:sp>
      <p:pic>
        <p:nvPicPr>
          <p:cNvPr id="6" name="97264477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501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try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Groups of 3-4 people</a:t>
            </a:r>
          </a:p>
          <a:p>
            <a:r>
              <a:rPr lang="en-US" dirty="0" smtClean="0"/>
              <a:t>Brainstorm and write 5-10 user stories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68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makes a good user 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600201"/>
            <a:ext cx="594078" cy="3663244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</a:t>
            </a:r>
          </a:p>
          <a:p>
            <a:pPr marL="0" indent="0">
              <a:buNone/>
            </a:pPr>
            <a:r>
              <a:rPr lang="en-US" b="1" dirty="0" smtClean="0"/>
              <a:t>N</a:t>
            </a:r>
          </a:p>
          <a:p>
            <a:pPr marL="0" indent="0">
              <a:buNone/>
            </a:pPr>
            <a:r>
              <a:rPr lang="en-US" b="1" dirty="0" smtClean="0"/>
              <a:t>V</a:t>
            </a:r>
          </a:p>
          <a:p>
            <a:pPr marL="0" indent="0">
              <a:buNone/>
            </a:pPr>
            <a:r>
              <a:rPr lang="en-US" b="1" dirty="0" smtClean="0"/>
              <a:t>E</a:t>
            </a:r>
          </a:p>
          <a:p>
            <a:pPr marL="0" indent="0">
              <a:buNone/>
            </a:pPr>
            <a:r>
              <a:rPr lang="en-US" b="1" dirty="0" smtClean="0"/>
              <a:t>S</a:t>
            </a:r>
          </a:p>
          <a:p>
            <a:pPr marL="0" indent="0">
              <a:buNone/>
            </a:pPr>
            <a:r>
              <a:rPr lang="en-US" b="1" dirty="0" smtClean="0"/>
              <a:t>T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12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5588" y="1600200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ndependent</a:t>
            </a:r>
            <a:endParaRPr lang="en-US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58477" y="2180164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egotiable</a:t>
            </a:r>
            <a:endParaRPr lang="en-US" dirty="0" smtClean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741540" y="2764370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aluable</a:t>
            </a:r>
            <a:endParaRPr lang="en-US" dirty="0" smtClean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730253" y="3347161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stimatable</a:t>
            </a:r>
            <a:endParaRPr lang="en-US" dirty="0" smtClean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673812" y="3927125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mall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694980" y="4528260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estable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9509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Rewrite your 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00578"/>
          </a:xfrm>
        </p:spPr>
        <p:txBody>
          <a:bodyPr/>
          <a:lstStyle/>
          <a:p>
            <a:r>
              <a:rPr lang="en-US" dirty="0" smtClean="0"/>
              <a:t>Take a look at your user stories and see if they’re consistent with INVEST model</a:t>
            </a:r>
          </a:p>
          <a:p>
            <a:r>
              <a:rPr lang="en-US" dirty="0" smtClean="0"/>
              <a:t>Try to rewrite the inconsistent ones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52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makes a good user 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600201"/>
            <a:ext cx="594078" cy="3663244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</a:t>
            </a:r>
          </a:p>
          <a:p>
            <a:pPr marL="0" indent="0">
              <a:buNone/>
            </a:pPr>
            <a:r>
              <a:rPr lang="en-US" b="1" dirty="0" smtClean="0"/>
              <a:t>N</a:t>
            </a:r>
          </a:p>
          <a:p>
            <a:pPr marL="0" indent="0">
              <a:buNone/>
            </a:pPr>
            <a:r>
              <a:rPr lang="en-US" b="1" dirty="0" smtClean="0"/>
              <a:t>V</a:t>
            </a:r>
          </a:p>
          <a:p>
            <a:pPr marL="0" indent="0">
              <a:buNone/>
            </a:pPr>
            <a:r>
              <a:rPr lang="en-US" b="1" dirty="0" smtClean="0"/>
              <a:t>E</a:t>
            </a:r>
          </a:p>
          <a:p>
            <a:pPr marL="0" indent="0">
              <a:buNone/>
            </a:pPr>
            <a:r>
              <a:rPr lang="en-US" b="1" dirty="0" smtClean="0"/>
              <a:t>S</a:t>
            </a:r>
          </a:p>
          <a:p>
            <a:pPr marL="0" indent="0">
              <a:buNone/>
            </a:pPr>
            <a:r>
              <a:rPr lang="en-US" b="1" dirty="0" smtClean="0"/>
              <a:t>T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14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5588" y="1600200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ndependent</a:t>
            </a:r>
            <a:endParaRPr lang="en-US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58477" y="2180164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egotiable</a:t>
            </a:r>
            <a:endParaRPr lang="en-US" dirty="0" smtClean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741540" y="2764370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aluable</a:t>
            </a:r>
            <a:endParaRPr lang="en-US" dirty="0" smtClean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730253" y="3347161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stimatable</a:t>
            </a:r>
            <a:endParaRPr lang="en-US" dirty="0" smtClean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673812" y="3927125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mall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694980" y="4528260"/>
            <a:ext cx="3227916" cy="629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estable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19755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Cs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Card: </a:t>
            </a:r>
            <a:r>
              <a:rPr lang="en-US" dirty="0" smtClean="0"/>
              <a:t>The user stories written on cards by customer/product owner</a:t>
            </a:r>
          </a:p>
          <a:p>
            <a:r>
              <a:rPr lang="en-US" b="1" dirty="0" smtClean="0"/>
              <a:t>Conversation: </a:t>
            </a:r>
            <a:r>
              <a:rPr lang="en-US" dirty="0" smtClean="0"/>
              <a:t>The communication between customer/product owner and developers</a:t>
            </a:r>
          </a:p>
          <a:p>
            <a:r>
              <a:rPr lang="en-US" b="1" dirty="0" smtClean="0"/>
              <a:t>Confirmation: </a:t>
            </a:r>
            <a:r>
              <a:rPr lang="en-US" dirty="0" smtClean="0"/>
              <a:t>Acceptance criteria/test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91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HW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</a:t>
            </a:r>
            <a:r>
              <a:rPr lang="en-US" b="1" dirty="0" smtClean="0"/>
              <a:t>high-quality</a:t>
            </a:r>
            <a:r>
              <a:rPr lang="en-US" dirty="0" smtClean="0"/>
              <a:t> user stories using 3 Cs approach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80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name: Afsoon Afzal</a:t>
            </a:r>
          </a:p>
          <a:p>
            <a:r>
              <a:rPr lang="en-US" dirty="0" smtClean="0"/>
              <a:t>Email address: </a:t>
            </a:r>
            <a:r>
              <a:rPr lang="en-US" dirty="0" smtClean="0">
                <a:hlinkClick r:id="rId2"/>
              </a:rPr>
              <a:t>afsoona@cs.cmu.edu</a:t>
            </a:r>
            <a:endParaRPr lang="en-US" dirty="0" smtClean="0"/>
          </a:p>
          <a:p>
            <a:r>
              <a:rPr lang="en-US" dirty="0" smtClean="0"/>
              <a:t>Office hour: Thursday from 1 to 3</a:t>
            </a:r>
          </a:p>
          <a:p>
            <a:r>
              <a:rPr lang="en-US" dirty="0" smtClean="0"/>
              <a:t>Location: WEH 4113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801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16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4</a:t>
            </a:fld>
            <a:endParaRPr lang="en-US"/>
          </a:p>
        </p:txBody>
      </p:sp>
      <p:pic>
        <p:nvPicPr>
          <p:cNvPr id="8" name="Content Placeholder 7" descr="1*4hO_ROdl03X7QaKzcr_Wzg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8081" b="-380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69768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Capture </a:t>
            </a:r>
            <a:r>
              <a:rPr lang="en-US" dirty="0"/>
              <a:t>a description of a software feature from an end-user </a:t>
            </a:r>
            <a:r>
              <a:rPr lang="en-US" dirty="0" smtClean="0"/>
              <a:t>perspective</a:t>
            </a:r>
          </a:p>
          <a:p>
            <a:r>
              <a:rPr lang="en-US" dirty="0" smtClean="0"/>
              <a:t>Are used for planning</a:t>
            </a:r>
          </a:p>
          <a:p>
            <a:r>
              <a:rPr lang="en-US" dirty="0" smtClean="0"/>
              <a:t>Facilitate conversation among users, stakeholders, developers and etc.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09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0756" y="2397479"/>
            <a:ext cx="5638800" cy="3014132"/>
          </a:xfrm>
          <a:blipFill rotWithShape="1">
            <a:blip r:embed="rId2"/>
            <a:tile tx="0" ty="0" sx="100000" sy="100000" flip="none" algn="tl"/>
          </a:blipFill>
        </p:spPr>
        <p:txBody>
          <a:bodyPr/>
          <a:lstStyle/>
          <a:p>
            <a:pPr marL="0" indent="0" algn="ctr">
              <a:buNone/>
            </a:pPr>
            <a:endParaRPr lang="en-US" dirty="0" smtClean="0">
              <a:latin typeface="Chalkduster"/>
              <a:cs typeface="Chalkduster"/>
            </a:endParaRPr>
          </a:p>
          <a:p>
            <a:pPr marL="0" indent="0" algn="ctr">
              <a:buNone/>
            </a:pPr>
            <a:r>
              <a:rPr lang="en-US" dirty="0" smtClean="0">
                <a:latin typeface="Chalkduster"/>
                <a:cs typeface="Chalkduster"/>
              </a:rPr>
              <a:t>As a (type of user),</a:t>
            </a:r>
          </a:p>
          <a:p>
            <a:pPr marL="0" indent="0" algn="ctr">
              <a:buNone/>
            </a:pPr>
            <a:r>
              <a:rPr lang="en-US" dirty="0" smtClean="0">
                <a:latin typeface="Chalkduster"/>
                <a:cs typeface="Chalkduster"/>
              </a:rPr>
              <a:t>I want </a:t>
            </a:r>
            <a:r>
              <a:rPr lang="en-US" dirty="0" smtClean="0">
                <a:latin typeface="Chalkduster"/>
                <a:cs typeface="Chalkduster"/>
              </a:rPr>
              <a:t>(some feature)</a:t>
            </a:r>
            <a:r>
              <a:rPr lang="en-US" dirty="0" smtClean="0">
                <a:latin typeface="Chalkduster"/>
                <a:cs typeface="Chalkduster"/>
              </a:rPr>
              <a:t>,</a:t>
            </a:r>
          </a:p>
          <a:p>
            <a:pPr marL="0" indent="0" algn="ctr">
              <a:buNone/>
            </a:pPr>
            <a:r>
              <a:rPr lang="en-US" dirty="0" smtClean="0">
                <a:latin typeface="Chalkduster"/>
                <a:cs typeface="Chalkduster"/>
              </a:rPr>
              <a:t>so that (some </a:t>
            </a:r>
            <a:r>
              <a:rPr lang="en-US" dirty="0" smtClean="0">
                <a:latin typeface="Chalkduster"/>
                <a:cs typeface="Chalkduster"/>
              </a:rPr>
              <a:t>benefit)</a:t>
            </a:r>
            <a:endParaRPr lang="en-US" dirty="0">
              <a:latin typeface="Chalkduster"/>
              <a:cs typeface="Chalkdust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901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157633" cy="1222022"/>
          </a:xfrm>
        </p:spPr>
        <p:txBody>
          <a:bodyPr/>
          <a:lstStyle/>
          <a:p>
            <a:r>
              <a:rPr lang="en-US" dirty="0" smtClean="0"/>
              <a:t>Imagine a job portal that connect employers to people looking for jobs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7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727200" y="2820813"/>
            <a:ext cx="5638800" cy="3014132"/>
          </a:xfrm>
          <a:prstGeom prst="rect">
            <a:avLst/>
          </a:prstGeom>
          <a:blipFill rotWithShape="1">
            <a:blip r:embed="rId2"/>
            <a:tile tx="0" ty="0" sx="100000" sy="100000" flip="none" algn="tl"/>
          </a:blip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 smtClean="0">
                <a:latin typeface="Chalkduster"/>
                <a:cs typeface="Chalkduster"/>
              </a:rPr>
              <a:t>As a job seeker,</a:t>
            </a:r>
          </a:p>
          <a:p>
            <a:pPr marL="0" indent="0" algn="ctr">
              <a:buFont typeface="Arial"/>
              <a:buNone/>
            </a:pPr>
            <a:r>
              <a:rPr lang="en-US" dirty="0" smtClean="0">
                <a:latin typeface="Chalkduster"/>
                <a:cs typeface="Chalkduster"/>
              </a:rPr>
              <a:t>I want to upload my resume, so that employers consider me for jobs</a:t>
            </a:r>
            <a:endParaRPr lang="en-US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757350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Epics vs. 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05268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Epics are very high-level and can be divided into smaller user stories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8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04799" y="3688646"/>
            <a:ext cx="2919589" cy="1793521"/>
          </a:xfrm>
          <a:prstGeom prst="rect">
            <a:avLst/>
          </a:prstGeom>
          <a:blipFill rotWithShape="1">
            <a:blip r:embed="rId2"/>
            <a:tile tx="0" ty="0" sx="100000" sy="100000" flip="none" algn="tl"/>
          </a:blip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 smtClean="0">
                <a:latin typeface="Chalkduster"/>
                <a:cs typeface="Chalkduster"/>
              </a:rPr>
              <a:t>Epic:</a:t>
            </a:r>
          </a:p>
          <a:p>
            <a:pPr marL="0" indent="0" algn="ctr">
              <a:buFont typeface="Arial"/>
              <a:buNone/>
            </a:pPr>
            <a:r>
              <a:rPr lang="en-US" dirty="0" smtClean="0">
                <a:latin typeface="Chalkduster"/>
                <a:cs typeface="Chalkduster"/>
              </a:rPr>
              <a:t>Browse jobs</a:t>
            </a:r>
            <a:endParaRPr lang="en-US" dirty="0">
              <a:latin typeface="Chalkduster"/>
              <a:cs typeface="Chalkduster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290254" y="2733323"/>
            <a:ext cx="2919589" cy="1793521"/>
          </a:xfrm>
          <a:prstGeom prst="rect">
            <a:avLst/>
          </a:prstGeom>
          <a:blipFill rotWithShape="1">
            <a:blip r:embed="rId2"/>
            <a:tile tx="0" ty="0" sx="100000" sy="100000" flip="none" algn="tl"/>
          </a:blip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000" dirty="0" smtClean="0">
                <a:latin typeface="Chalkduster"/>
                <a:cs typeface="Chalkduster"/>
              </a:rPr>
              <a:t>As a user, I want to sort available jobs by their relevance to my field</a:t>
            </a:r>
            <a:r>
              <a:rPr lang="mr-IN" sz="2000" dirty="0" smtClean="0">
                <a:latin typeface="Chalkduster"/>
                <a:cs typeface="Chalkduster"/>
              </a:rPr>
              <a:t>…</a:t>
            </a:r>
            <a:endParaRPr lang="en-US" sz="2000" dirty="0">
              <a:latin typeface="Chalkduster"/>
              <a:cs typeface="Chalkduster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290254" y="4645380"/>
            <a:ext cx="2919589" cy="1793521"/>
          </a:xfrm>
          <a:prstGeom prst="rect">
            <a:avLst/>
          </a:prstGeom>
          <a:blipFill rotWithShape="1">
            <a:blip r:embed="rId2"/>
            <a:tile tx="0" ty="0" sx="100000" sy="100000" flip="none" algn="tl"/>
          </a:blip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Rockwell"/>
                <a:ea typeface="+mn-ea"/>
                <a:cs typeface="Rockwel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000" dirty="0" smtClean="0">
                <a:latin typeface="Chalkduster"/>
                <a:cs typeface="Chalkduster"/>
              </a:rPr>
              <a:t>As a user, I want to search for jobs by keywords</a:t>
            </a:r>
            <a:endParaRPr lang="en-US" sz="2000" dirty="0">
              <a:latin typeface="Chalkduster"/>
              <a:cs typeface="Chalkduster"/>
            </a:endParaRPr>
          </a:p>
        </p:txBody>
      </p:sp>
      <p:sp>
        <p:nvSpPr>
          <p:cNvPr id="9" name="Right Arrow 8"/>
          <p:cNvSpPr/>
          <p:nvPr/>
        </p:nvSpPr>
        <p:spPr>
          <a:xfrm rot="19966736">
            <a:off x="3556000" y="4049889"/>
            <a:ext cx="1502833" cy="15522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1730685">
            <a:off x="3564066" y="4902995"/>
            <a:ext cx="1502833" cy="15522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3016520">
            <a:off x="3304220" y="5555414"/>
            <a:ext cx="2022523" cy="12829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505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try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33672"/>
          </a:xfrm>
        </p:spPr>
        <p:txBody>
          <a:bodyPr/>
          <a:lstStyle/>
          <a:p>
            <a:r>
              <a:rPr lang="en-US" dirty="0" smtClean="0"/>
              <a:t>Imagine you have an idea of a banking application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17-356: Software for Startups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F1D1D-B85B-F744-B54C-94644B1D1E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44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tartups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5954</TotalTime>
  <Words>575</Words>
  <Application>Microsoft Macintosh PowerPoint</Application>
  <PresentationFormat>On-screen Show (4:3)</PresentationFormat>
  <Paragraphs>106</Paragraphs>
  <Slides>16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Startups template</vt:lpstr>
      <vt:lpstr>Recitation 1: User Stories</vt:lpstr>
      <vt:lpstr>Welcome!</vt:lpstr>
      <vt:lpstr>User Stories</vt:lpstr>
      <vt:lpstr>PowerPoint Presentation</vt:lpstr>
      <vt:lpstr>User Stories</vt:lpstr>
      <vt:lpstr>Template</vt:lpstr>
      <vt:lpstr>Example</vt:lpstr>
      <vt:lpstr>Epics vs. User Stories</vt:lpstr>
      <vt:lpstr>Let’s try it</vt:lpstr>
      <vt:lpstr>Let’s try it</vt:lpstr>
      <vt:lpstr>Let’s try it</vt:lpstr>
      <vt:lpstr>What makes a good user story</vt:lpstr>
      <vt:lpstr>Rewrite your user stories</vt:lpstr>
      <vt:lpstr>What makes a good user story</vt:lpstr>
      <vt:lpstr>3 Cs approach</vt:lpstr>
      <vt:lpstr>HW 1</vt:lpstr>
    </vt:vector>
  </TitlesOfParts>
  <Company>CMU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Afsoon Afzal</dc:creator>
  <cp:lastModifiedBy>Afsoon Afzal</cp:lastModifiedBy>
  <cp:revision>19</cp:revision>
  <dcterms:created xsi:type="dcterms:W3CDTF">2018-01-11T19:47:33Z</dcterms:created>
  <dcterms:modified xsi:type="dcterms:W3CDTF">2018-01-16T17:15:55Z</dcterms:modified>
</cp:coreProperties>
</file>

<file path=docProps/thumbnail.jpeg>
</file>